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31"/>
  </p:sldMasterIdLst>
  <p:notesMasterIdLst>
    <p:notesMasterId r:id="rId102"/>
  </p:notesMasterIdLst>
  <p:handoutMasterIdLst>
    <p:handoutMasterId r:id="rId103"/>
  </p:handoutMasterIdLst>
  <p:sldIdLst>
    <p:sldId id="256" r:id="rId32"/>
    <p:sldId id="259" r:id="rId33"/>
    <p:sldId id="260" r:id="rId34"/>
    <p:sldId id="261" r:id="rId35"/>
    <p:sldId id="262" r:id="rId36"/>
    <p:sldId id="263" r:id="rId37"/>
    <p:sldId id="269" r:id="rId38"/>
    <p:sldId id="283" r:id="rId39"/>
    <p:sldId id="264" r:id="rId40"/>
    <p:sldId id="315" r:id="rId41"/>
    <p:sldId id="278" r:id="rId42"/>
    <p:sldId id="287" r:id="rId43"/>
    <p:sldId id="286" r:id="rId44"/>
    <p:sldId id="288" r:id="rId45"/>
    <p:sldId id="291" r:id="rId46"/>
    <p:sldId id="298" r:id="rId47"/>
    <p:sldId id="331" r:id="rId48"/>
    <p:sldId id="289" r:id="rId49"/>
    <p:sldId id="302" r:id="rId50"/>
    <p:sldId id="290" r:id="rId51"/>
    <p:sldId id="276" r:id="rId52"/>
    <p:sldId id="297" r:id="rId53"/>
    <p:sldId id="279" r:id="rId54"/>
    <p:sldId id="277" r:id="rId55"/>
    <p:sldId id="282" r:id="rId56"/>
    <p:sldId id="266" r:id="rId57"/>
    <p:sldId id="307" r:id="rId58"/>
    <p:sldId id="308" r:id="rId59"/>
    <p:sldId id="314" r:id="rId60"/>
    <p:sldId id="267" r:id="rId61"/>
    <p:sldId id="268" r:id="rId62"/>
    <p:sldId id="270" r:id="rId63"/>
    <p:sldId id="292" r:id="rId64"/>
    <p:sldId id="294" r:id="rId65"/>
    <p:sldId id="295" r:id="rId66"/>
    <p:sldId id="296" r:id="rId67"/>
    <p:sldId id="274" r:id="rId68"/>
    <p:sldId id="300" r:id="rId69"/>
    <p:sldId id="285" r:id="rId70"/>
    <p:sldId id="299" r:id="rId71"/>
    <p:sldId id="301" r:id="rId72"/>
    <p:sldId id="273" r:id="rId73"/>
    <p:sldId id="304" r:id="rId74"/>
    <p:sldId id="305" r:id="rId75"/>
    <p:sldId id="309" r:id="rId76"/>
    <p:sldId id="339" r:id="rId77"/>
    <p:sldId id="336" r:id="rId78"/>
    <p:sldId id="306" r:id="rId79"/>
    <p:sldId id="312" r:id="rId80"/>
    <p:sldId id="313" r:id="rId81"/>
    <p:sldId id="316" r:id="rId82"/>
    <p:sldId id="317" r:id="rId83"/>
    <p:sldId id="338" r:id="rId84"/>
    <p:sldId id="337" r:id="rId85"/>
    <p:sldId id="318" r:id="rId86"/>
    <p:sldId id="321" r:id="rId87"/>
    <p:sldId id="310" r:id="rId88"/>
    <p:sldId id="319" r:id="rId89"/>
    <p:sldId id="320" r:id="rId90"/>
    <p:sldId id="271" r:id="rId91"/>
    <p:sldId id="334" r:id="rId92"/>
    <p:sldId id="335" r:id="rId93"/>
    <p:sldId id="333" r:id="rId94"/>
    <p:sldId id="330" r:id="rId95"/>
    <p:sldId id="275" r:id="rId96"/>
    <p:sldId id="324" r:id="rId97"/>
    <p:sldId id="325" r:id="rId98"/>
    <p:sldId id="326" r:id="rId99"/>
    <p:sldId id="327" r:id="rId100"/>
    <p:sldId id="340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315"/>
            <p14:sldId id="278"/>
            <p14:sldId id="287"/>
            <p14:sldId id="286"/>
            <p14:sldId id="288"/>
            <p14:sldId id="291"/>
            <p14:sldId id="298"/>
            <p14:sldId id="331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314"/>
            <p14:sldId id="267"/>
            <p14:sldId id="268"/>
            <p14:sldId id="270"/>
            <p14:sldId id="292"/>
            <p14:sldId id="294"/>
            <p14:sldId id="295"/>
            <p14:sldId id="296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39"/>
            <p14:sldId id="336"/>
            <p14:sldId id="306"/>
            <p14:sldId id="312"/>
            <p14:sldId id="313"/>
            <p14:sldId id="316"/>
            <p14:sldId id="317"/>
            <p14:sldId id="338"/>
            <p14:sldId id="337"/>
            <p14:sldId id="318"/>
            <p14:sldId id="321"/>
            <p14:sldId id="310"/>
            <p14:sldId id="319"/>
            <p14:sldId id="320"/>
            <p14:sldId id="271"/>
            <p14:sldId id="334"/>
            <p14:sldId id="335"/>
            <p14:sldId id="333"/>
            <p14:sldId id="330"/>
            <p14:sldId id="275"/>
            <p14:sldId id="324"/>
            <p14:sldId id="325"/>
            <p14:sldId id="326"/>
            <p14:sldId id="327"/>
            <p14:sldId id="34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9" autoAdjust="0"/>
    <p:restoredTop sz="91705" autoAdjust="0"/>
  </p:normalViewPr>
  <p:slideViewPr>
    <p:cSldViewPr snapToGrid="0">
      <p:cViewPr varScale="1">
        <p:scale>
          <a:sx n="102" d="100"/>
          <a:sy n="102" d="100"/>
        </p:scale>
        <p:origin x="-58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customXml" Target="../customXml/item16.xml"/><Relationship Id="rId107" Type="http://schemas.openxmlformats.org/officeDocument/2006/relationships/tableStyles" Target="tableStyles.xml"/><Relationship Id="rId11" Type="http://schemas.openxmlformats.org/officeDocument/2006/relationships/customXml" Target="../customXml/item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102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59.xml"/><Relationship Id="rId95" Type="http://schemas.openxmlformats.org/officeDocument/2006/relationships/slide" Target="slides/slide6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59" Type="http://schemas.openxmlformats.org/officeDocument/2006/relationships/slide" Target="slides/slide28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customXml" Target="../customXml/item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slide" Target="slides/slide60.xml"/><Relationship Id="rId96" Type="http://schemas.openxmlformats.org/officeDocument/2006/relationships/slide" Target="slides/slide6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6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slide" Target="slides/slide63.xml"/><Relationship Id="rId99" Type="http://schemas.openxmlformats.org/officeDocument/2006/relationships/slide" Target="slides/slide68.xml"/><Relationship Id="rId101" Type="http://schemas.openxmlformats.org/officeDocument/2006/relationships/slide" Target="slides/slide7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97" Type="http://schemas.openxmlformats.org/officeDocument/2006/relationships/slide" Target="slides/slide66.xml"/><Relationship Id="rId104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40.xml"/><Relationship Id="rId92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Relationship Id="rId100" Type="http://schemas.openxmlformats.org/officeDocument/2006/relationships/slide" Target="slides/slide69.xml"/><Relationship Id="rId105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93" Type="http://schemas.openxmlformats.org/officeDocument/2006/relationships/slide" Target="slides/slide62.xml"/><Relationship Id="rId98" Type="http://schemas.openxmlformats.org/officeDocument/2006/relationships/slide" Target="slides/slide67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15.xml"/><Relationship Id="rId67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F81-42C2-9682-ABF098845E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F81-42C2-9682-ABF098845E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F81-42C2-9682-ABF098845E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F81-42C2-9682-ABF098845E9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구역 수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08F-4EB7-994F-2DC63640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3717888"/>
        <c:axId val="580504960"/>
      </c:barChart>
      <c:catAx>
        <c:axId val="583717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80504960"/>
        <c:crosses val="autoZero"/>
        <c:auto val="1"/>
        <c:lblAlgn val="ctr"/>
        <c:lblOffset val="100"/>
        <c:noMultiLvlLbl val="0"/>
      </c:catAx>
      <c:valAx>
        <c:axId val="580504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837178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금액 (100%)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C3-4F0C-8365-61370FDDCF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시설 강화비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C3-4F0C-8365-61370FDDCF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자원 등의 유지비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9C3-4F0C-8365-61370FDDCF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총 요구량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</c:v>
                </c:pt>
                <c:pt idx="1">
                  <c:v>0.9</c:v>
                </c:pt>
                <c:pt idx="2">
                  <c:v>1.2</c:v>
                </c:pt>
                <c:pt idx="3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9C3-4F0C-8365-61370FDDCF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97728256"/>
        <c:axId val="584279168"/>
      </c:barChart>
      <c:catAx>
        <c:axId val="597728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330" b="0" i="0" u="none" strike="noStrike" baseline="0" dirty="0">
                    <a:effectLst/>
                  </a:rPr>
                  <a:t>총 금액은 퀘스트 당 최소 플레이어수입과 같다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279168"/>
        <c:crosses val="autoZero"/>
        <c:auto val="1"/>
        <c:lblAlgn val="ctr"/>
        <c:lblOffset val="100"/>
        <c:noMultiLvlLbl val="0"/>
      </c:catAx>
      <c:valAx>
        <c:axId val="5842791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총 금액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총 요구량이 퀘스트 완료 후 남는 금액</a:t>
                </a:r>
                <a:r>
                  <a:rPr lang="en-US" altLang="ko-KR" dirty="0"/>
                  <a:t>.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772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ata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rawing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빔 </a:t>
          </a:r>
          <a:r>
            <a:rPr lang="en-US" altLang="ko-KR" sz="1400" dirty="0"/>
            <a:t>(</a:t>
          </a:r>
          <a:r>
            <a:rPr lang="ko-KR" altLang="en-US" sz="1400" dirty="0"/>
            <a:t>연속 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빔은 보호막이 없다면 큰 피해를 연속으로 줄 수 있다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미사일과 폭탄은 보호막을 관통한다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r>
            <a:rPr lang="en-US" altLang="ko-KR" sz="2800" dirty="0"/>
            <a:t/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DAA2CD-0013-4902-98E7-02BCC0CB835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B68D18A-4E35-46B5-AA86-E9C2DCA9194A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gm:t>
    </dgm:pt>
    <dgm:pt modelId="{C353FD5E-442B-442F-BAE6-93B5F0A92061}" type="par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384685-C821-4AE7-9F5B-9E0B56200CDD}" type="sib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574133-6E0A-4DE9-B566-5F54DB807D38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gm:t>
    </dgm:pt>
    <dgm:pt modelId="{29069F94-8648-4AAE-B1F1-99FF3F0473D1}" type="par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CB517F-953D-4BB0-AED8-0F7466419AB8}" type="sib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E50790-5B68-461B-9464-4D250B2D0954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gm:t>
    </dgm:pt>
    <dgm:pt modelId="{7BE3E965-BBF4-4B91-ADF0-DF75686BF420}" type="par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5E3010-0D02-41A6-BAA0-5BE61A0F41ED}" type="sib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83404E-1456-4F18-AF59-02C3AE943E6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gm:t>
    </dgm:pt>
    <dgm:pt modelId="{6AE2A2D6-08C0-4F8E-83D7-2FE850068A57}" type="par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8ED071-44A9-4388-A32F-A518E280B3E5}" type="sib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9C3A11-29A9-43DA-9EED-62798C8C72B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gm:t>
    </dgm:pt>
    <dgm:pt modelId="{230CA3CD-C54E-4B39-AB8E-946FA86F4908}" type="par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499820-B252-455A-85DB-69EF79C900D6}" type="sib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B7F963-535E-4873-8E66-51F8694AE046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gm:t>
    </dgm:pt>
    <dgm:pt modelId="{E14C2C83-B79C-4BF2-B9AC-B57B1B7E8B0D}" type="par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44526B-0CA7-491E-8992-E53A644EFCCF}" type="sib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1725B0-37E7-477A-9755-17A612C2033E}" type="pres">
      <dgm:prSet presAssocID="{D9DAA2CD-0013-4902-98E7-02BCC0CB835A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F0042-F8E3-4789-955D-FF87469F8C66}" type="pres">
      <dgm:prSet presAssocID="{4B68D18A-4E35-46B5-AA86-E9C2DCA9194A}" presName="compNode" presStyleCnt="0"/>
      <dgm:spPr/>
    </dgm:pt>
    <dgm:pt modelId="{A84849E4-1E3A-453C-88B5-D389B879000D}" type="pres">
      <dgm:prSet presAssocID="{4B68D18A-4E35-46B5-AA86-E9C2DCA9194A}" presName="dummyConnPt" presStyleCnt="0"/>
      <dgm:spPr/>
    </dgm:pt>
    <dgm:pt modelId="{7CBCFF0F-F20F-4F8F-A8A0-5D71813D08E2}" type="pres">
      <dgm:prSet presAssocID="{4B68D18A-4E35-46B5-AA86-E9C2DCA9194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EF1B0A-3DDF-47D6-ADC0-C964B1D2DD31}" type="pres">
      <dgm:prSet presAssocID="{FC384685-C821-4AE7-9F5B-9E0B56200CDD}" presName="sibTrans" presStyleLbl="bg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7C05CE3-F7AA-45A8-B9C5-5A2E1C5871E9}" type="pres">
      <dgm:prSet presAssocID="{0E574133-6E0A-4DE9-B566-5F54DB807D38}" presName="compNode" presStyleCnt="0"/>
      <dgm:spPr/>
    </dgm:pt>
    <dgm:pt modelId="{13EDAFF2-843F-4FFB-A2C2-AB618FAAC61A}" type="pres">
      <dgm:prSet presAssocID="{0E574133-6E0A-4DE9-B566-5F54DB807D38}" presName="dummyConnPt" presStyleCnt="0"/>
      <dgm:spPr/>
    </dgm:pt>
    <dgm:pt modelId="{E103DD89-5E34-4F99-800A-A2F3B774ABD7}" type="pres">
      <dgm:prSet presAssocID="{0E574133-6E0A-4DE9-B566-5F54DB807D3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87ED52-1B22-4535-BA20-155A90C5C25F}" type="pres">
      <dgm:prSet presAssocID="{43CB517F-953D-4BB0-AED8-0F7466419AB8}" presName="sibTrans" presStyleLbl="bg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CF20721-628F-4A64-A230-5571A82D6DF8}" type="pres">
      <dgm:prSet presAssocID="{31E50790-5B68-461B-9464-4D250B2D0954}" presName="compNode" presStyleCnt="0"/>
      <dgm:spPr/>
    </dgm:pt>
    <dgm:pt modelId="{FED22A12-34E7-4498-B37C-E8CBE9443DEF}" type="pres">
      <dgm:prSet presAssocID="{31E50790-5B68-461B-9464-4D250B2D0954}" presName="dummyConnPt" presStyleCnt="0"/>
      <dgm:spPr/>
    </dgm:pt>
    <dgm:pt modelId="{75D5EF48-8139-470A-8C71-1AE72DB4B683}" type="pres">
      <dgm:prSet presAssocID="{31E50790-5B68-461B-9464-4D250B2D095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C3F3E9-0CC9-4DB1-AFB5-658B5F19A23A}" type="pres">
      <dgm:prSet presAssocID="{905E3010-0D02-41A6-BAA0-5BE61A0F41ED}" presName="sibTrans" presStyleLbl="bg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FD03987-EEE6-4E76-A21A-CD76DFFEE68B}" type="pres">
      <dgm:prSet presAssocID="{4483404E-1456-4F18-AF59-02C3AE943E60}" presName="compNode" presStyleCnt="0"/>
      <dgm:spPr/>
    </dgm:pt>
    <dgm:pt modelId="{D64323CF-1075-4578-A2C0-5B987CA9B192}" type="pres">
      <dgm:prSet presAssocID="{4483404E-1456-4F18-AF59-02C3AE943E60}" presName="dummyConnPt" presStyleCnt="0"/>
      <dgm:spPr/>
    </dgm:pt>
    <dgm:pt modelId="{2B477096-996C-40E8-A19D-6B231E2B1B37}" type="pres">
      <dgm:prSet presAssocID="{4483404E-1456-4F18-AF59-02C3AE943E6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0BAF47-6F44-4901-95D7-99B35C86D4CB}" type="pres">
      <dgm:prSet presAssocID="{508ED071-44A9-4388-A32F-A518E280B3E5}" presName="sibTrans" presStyleLbl="bg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76B5FC76-F9C5-4718-ADE6-D2043FE15B93}" type="pres">
      <dgm:prSet presAssocID="{D59C3A11-29A9-43DA-9EED-62798C8C72B0}" presName="compNode" presStyleCnt="0"/>
      <dgm:spPr/>
    </dgm:pt>
    <dgm:pt modelId="{581FCB46-66DE-443C-8250-AA628E93E50B}" type="pres">
      <dgm:prSet presAssocID="{D59C3A11-29A9-43DA-9EED-62798C8C72B0}" presName="dummyConnPt" presStyleCnt="0"/>
      <dgm:spPr/>
    </dgm:pt>
    <dgm:pt modelId="{479C69CE-0D7D-4FAB-94B2-8C53D3636E8E}" type="pres">
      <dgm:prSet presAssocID="{D59C3A11-29A9-43DA-9EED-62798C8C72B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EC9547-0AB6-442D-9E41-A7DFE0E22227}" type="pres">
      <dgm:prSet presAssocID="{EA499820-B252-455A-85DB-69EF79C900D6}" presName="sibTrans" presStyleLbl="bg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0B33A63-1018-41AD-A966-BD620EB92C92}" type="pres">
      <dgm:prSet presAssocID="{80B7F963-535E-4873-8E66-51F8694AE046}" presName="compNode" presStyleCnt="0"/>
      <dgm:spPr/>
    </dgm:pt>
    <dgm:pt modelId="{8107FABE-44CA-45CB-AA47-87C973076480}" type="pres">
      <dgm:prSet presAssocID="{80B7F963-535E-4873-8E66-51F8694AE046}" presName="dummyConnPt" presStyleCnt="0"/>
      <dgm:spPr/>
    </dgm:pt>
    <dgm:pt modelId="{27D0FC9B-65F3-41F6-8A8B-F610BA5E8752}" type="pres">
      <dgm:prSet presAssocID="{80B7F963-535E-4873-8E66-51F8694AE04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DC8775C-20DD-44C2-8B7E-A34299B78F6A}" srcId="{D9DAA2CD-0013-4902-98E7-02BCC0CB835A}" destId="{0E574133-6E0A-4DE9-B566-5F54DB807D38}" srcOrd="1" destOrd="0" parTransId="{29069F94-8648-4AAE-B1F1-99FF3F0473D1}" sibTransId="{43CB517F-953D-4BB0-AED8-0F7466419AB8}"/>
    <dgm:cxn modelId="{02FF8325-FCAB-460A-B861-5220E885926A}" type="presOf" srcId="{80B7F963-535E-4873-8E66-51F8694AE046}" destId="{27D0FC9B-65F3-41F6-8A8B-F610BA5E8752}" srcOrd="0" destOrd="0" presId="urn:microsoft.com/office/officeart/2005/8/layout/bProcess4"/>
    <dgm:cxn modelId="{DE484AB7-FD3E-441E-8E5C-BA7EFA12CDA6}" srcId="{D9DAA2CD-0013-4902-98E7-02BCC0CB835A}" destId="{80B7F963-535E-4873-8E66-51F8694AE046}" srcOrd="5" destOrd="0" parTransId="{E14C2C83-B79C-4BF2-B9AC-B57B1B7E8B0D}" sibTransId="{E644526B-0CA7-491E-8992-E53A644EFCCF}"/>
    <dgm:cxn modelId="{C79558EC-2BD0-4623-A296-67869D3E04AC}" type="presOf" srcId="{4483404E-1456-4F18-AF59-02C3AE943E60}" destId="{2B477096-996C-40E8-A19D-6B231E2B1B37}" srcOrd="0" destOrd="0" presId="urn:microsoft.com/office/officeart/2005/8/layout/bProcess4"/>
    <dgm:cxn modelId="{34192D1F-0F89-4CAE-940E-E16CFCFE1CD2}" type="presOf" srcId="{EA499820-B252-455A-85DB-69EF79C900D6}" destId="{23EC9547-0AB6-442D-9E41-A7DFE0E22227}" srcOrd="0" destOrd="0" presId="urn:microsoft.com/office/officeart/2005/8/layout/bProcess4"/>
    <dgm:cxn modelId="{E64A79D0-8102-444E-AE27-395213A1C2D2}" srcId="{D9DAA2CD-0013-4902-98E7-02BCC0CB835A}" destId="{4B68D18A-4E35-46B5-AA86-E9C2DCA9194A}" srcOrd="0" destOrd="0" parTransId="{C353FD5E-442B-442F-BAE6-93B5F0A92061}" sibTransId="{FC384685-C821-4AE7-9F5B-9E0B56200CDD}"/>
    <dgm:cxn modelId="{6723DB93-2101-469D-99E6-3E32A70A503E}" type="presOf" srcId="{43CB517F-953D-4BB0-AED8-0F7466419AB8}" destId="{5187ED52-1B22-4535-BA20-155A90C5C25F}" srcOrd="0" destOrd="0" presId="urn:microsoft.com/office/officeart/2005/8/layout/bProcess4"/>
    <dgm:cxn modelId="{6E66675C-4307-48D9-8067-27CFD1612716}" type="presOf" srcId="{4B68D18A-4E35-46B5-AA86-E9C2DCA9194A}" destId="{7CBCFF0F-F20F-4F8F-A8A0-5D71813D08E2}" srcOrd="0" destOrd="0" presId="urn:microsoft.com/office/officeart/2005/8/layout/bProcess4"/>
    <dgm:cxn modelId="{854FF38A-BB58-499C-8132-3680E1562DDA}" type="presOf" srcId="{508ED071-44A9-4388-A32F-A518E280B3E5}" destId="{D80BAF47-6F44-4901-95D7-99B35C86D4CB}" srcOrd="0" destOrd="0" presId="urn:microsoft.com/office/officeart/2005/8/layout/bProcess4"/>
    <dgm:cxn modelId="{5B62A353-93A6-4C60-9FB1-4B9013B33C31}" type="presOf" srcId="{D59C3A11-29A9-43DA-9EED-62798C8C72B0}" destId="{479C69CE-0D7D-4FAB-94B2-8C53D3636E8E}" srcOrd="0" destOrd="0" presId="urn:microsoft.com/office/officeart/2005/8/layout/bProcess4"/>
    <dgm:cxn modelId="{82145755-CC9F-4355-A8CD-774CBD4FAB4C}" type="presOf" srcId="{31E50790-5B68-461B-9464-4D250B2D0954}" destId="{75D5EF48-8139-470A-8C71-1AE72DB4B683}" srcOrd="0" destOrd="0" presId="urn:microsoft.com/office/officeart/2005/8/layout/bProcess4"/>
    <dgm:cxn modelId="{A71A7723-3D7E-49EA-8D13-279F901F7547}" type="presOf" srcId="{905E3010-0D02-41A6-BAA0-5BE61A0F41ED}" destId="{D5C3F3E9-0CC9-4DB1-AFB5-658B5F19A23A}" srcOrd="0" destOrd="0" presId="urn:microsoft.com/office/officeart/2005/8/layout/bProcess4"/>
    <dgm:cxn modelId="{80DB95DC-C140-4FAE-8E31-FA908E39A96E}" srcId="{D9DAA2CD-0013-4902-98E7-02BCC0CB835A}" destId="{D59C3A11-29A9-43DA-9EED-62798C8C72B0}" srcOrd="4" destOrd="0" parTransId="{230CA3CD-C54E-4B39-AB8E-946FA86F4908}" sibTransId="{EA499820-B252-455A-85DB-69EF79C900D6}"/>
    <dgm:cxn modelId="{38BEBFBF-0CE4-4A88-ACCE-0EE0B203395B}" type="presOf" srcId="{0E574133-6E0A-4DE9-B566-5F54DB807D38}" destId="{E103DD89-5E34-4F99-800A-A2F3B774ABD7}" srcOrd="0" destOrd="0" presId="urn:microsoft.com/office/officeart/2005/8/layout/bProcess4"/>
    <dgm:cxn modelId="{CCC34901-5962-4E1E-88A1-1AD4792C3763}" type="presOf" srcId="{FC384685-C821-4AE7-9F5B-9E0B56200CDD}" destId="{DAEF1B0A-3DDF-47D6-ADC0-C964B1D2DD31}" srcOrd="0" destOrd="0" presId="urn:microsoft.com/office/officeart/2005/8/layout/bProcess4"/>
    <dgm:cxn modelId="{F681C67A-3D9B-41ED-A0E2-6A7F4CE4D877}" srcId="{D9DAA2CD-0013-4902-98E7-02BCC0CB835A}" destId="{31E50790-5B68-461B-9464-4D250B2D0954}" srcOrd="2" destOrd="0" parTransId="{7BE3E965-BBF4-4B91-ADF0-DF75686BF420}" sibTransId="{905E3010-0D02-41A6-BAA0-5BE61A0F41ED}"/>
    <dgm:cxn modelId="{DCC6403C-D3EA-4D58-9ED0-3733CDD46AE6}" srcId="{D9DAA2CD-0013-4902-98E7-02BCC0CB835A}" destId="{4483404E-1456-4F18-AF59-02C3AE943E60}" srcOrd="3" destOrd="0" parTransId="{6AE2A2D6-08C0-4F8E-83D7-2FE850068A57}" sibTransId="{508ED071-44A9-4388-A32F-A518E280B3E5}"/>
    <dgm:cxn modelId="{81CAAB87-066D-40B1-9FD7-56042350A836}" type="presOf" srcId="{D9DAA2CD-0013-4902-98E7-02BCC0CB835A}" destId="{171725B0-37E7-477A-9755-17A612C2033E}" srcOrd="0" destOrd="0" presId="urn:microsoft.com/office/officeart/2005/8/layout/bProcess4"/>
    <dgm:cxn modelId="{9957077E-78CC-4EA0-A2DA-4F25A6363179}" type="presParOf" srcId="{171725B0-37E7-477A-9755-17A612C2033E}" destId="{789F0042-F8E3-4789-955D-FF87469F8C66}" srcOrd="0" destOrd="0" presId="urn:microsoft.com/office/officeart/2005/8/layout/bProcess4"/>
    <dgm:cxn modelId="{01D74F3E-2E82-4F87-A4B3-707F9EAE4C21}" type="presParOf" srcId="{789F0042-F8E3-4789-955D-FF87469F8C66}" destId="{A84849E4-1E3A-453C-88B5-D389B879000D}" srcOrd="0" destOrd="0" presId="urn:microsoft.com/office/officeart/2005/8/layout/bProcess4"/>
    <dgm:cxn modelId="{01403BB1-233D-430F-8F78-E74B3022C152}" type="presParOf" srcId="{789F0042-F8E3-4789-955D-FF87469F8C66}" destId="{7CBCFF0F-F20F-4F8F-A8A0-5D71813D08E2}" srcOrd="1" destOrd="0" presId="urn:microsoft.com/office/officeart/2005/8/layout/bProcess4"/>
    <dgm:cxn modelId="{6CC8CD67-E8CB-4890-BB15-B4969932BB93}" type="presParOf" srcId="{171725B0-37E7-477A-9755-17A612C2033E}" destId="{DAEF1B0A-3DDF-47D6-ADC0-C964B1D2DD31}" srcOrd="1" destOrd="0" presId="urn:microsoft.com/office/officeart/2005/8/layout/bProcess4"/>
    <dgm:cxn modelId="{079BACD0-6EF7-4324-BC12-FFC478716CF3}" type="presParOf" srcId="{171725B0-37E7-477A-9755-17A612C2033E}" destId="{F7C05CE3-F7AA-45A8-B9C5-5A2E1C5871E9}" srcOrd="2" destOrd="0" presId="urn:microsoft.com/office/officeart/2005/8/layout/bProcess4"/>
    <dgm:cxn modelId="{9EFC543A-A4A3-4FBE-9C86-27569E30FB74}" type="presParOf" srcId="{F7C05CE3-F7AA-45A8-B9C5-5A2E1C5871E9}" destId="{13EDAFF2-843F-4FFB-A2C2-AB618FAAC61A}" srcOrd="0" destOrd="0" presId="urn:microsoft.com/office/officeart/2005/8/layout/bProcess4"/>
    <dgm:cxn modelId="{2118E51C-2855-4A61-B497-704621E43DC2}" type="presParOf" srcId="{F7C05CE3-F7AA-45A8-B9C5-5A2E1C5871E9}" destId="{E103DD89-5E34-4F99-800A-A2F3B774ABD7}" srcOrd="1" destOrd="0" presId="urn:microsoft.com/office/officeart/2005/8/layout/bProcess4"/>
    <dgm:cxn modelId="{86BC9531-28F6-4094-90C7-F7619C569076}" type="presParOf" srcId="{171725B0-37E7-477A-9755-17A612C2033E}" destId="{5187ED52-1B22-4535-BA20-155A90C5C25F}" srcOrd="3" destOrd="0" presId="urn:microsoft.com/office/officeart/2005/8/layout/bProcess4"/>
    <dgm:cxn modelId="{894C24C9-462D-47FF-94AF-EB25BE9973FE}" type="presParOf" srcId="{171725B0-37E7-477A-9755-17A612C2033E}" destId="{ECF20721-628F-4A64-A230-5571A82D6DF8}" srcOrd="4" destOrd="0" presId="urn:microsoft.com/office/officeart/2005/8/layout/bProcess4"/>
    <dgm:cxn modelId="{F16B0750-32A2-4EC6-829D-12E591D97E76}" type="presParOf" srcId="{ECF20721-628F-4A64-A230-5571A82D6DF8}" destId="{FED22A12-34E7-4498-B37C-E8CBE9443DEF}" srcOrd="0" destOrd="0" presId="urn:microsoft.com/office/officeart/2005/8/layout/bProcess4"/>
    <dgm:cxn modelId="{8E33AF84-8A3F-4AEF-B268-A0DCA523A3E3}" type="presParOf" srcId="{ECF20721-628F-4A64-A230-5571A82D6DF8}" destId="{75D5EF48-8139-470A-8C71-1AE72DB4B683}" srcOrd="1" destOrd="0" presId="urn:microsoft.com/office/officeart/2005/8/layout/bProcess4"/>
    <dgm:cxn modelId="{FE66BFDF-36A8-49F6-8672-6C1061849188}" type="presParOf" srcId="{171725B0-37E7-477A-9755-17A612C2033E}" destId="{D5C3F3E9-0CC9-4DB1-AFB5-658B5F19A23A}" srcOrd="5" destOrd="0" presId="urn:microsoft.com/office/officeart/2005/8/layout/bProcess4"/>
    <dgm:cxn modelId="{B1075AE7-F607-4DF2-BCE1-6CE45467FA8A}" type="presParOf" srcId="{171725B0-37E7-477A-9755-17A612C2033E}" destId="{5FD03987-EEE6-4E76-A21A-CD76DFFEE68B}" srcOrd="6" destOrd="0" presId="urn:microsoft.com/office/officeart/2005/8/layout/bProcess4"/>
    <dgm:cxn modelId="{C6469EC7-CA58-444D-85AD-B0A3F9B302BA}" type="presParOf" srcId="{5FD03987-EEE6-4E76-A21A-CD76DFFEE68B}" destId="{D64323CF-1075-4578-A2C0-5B987CA9B192}" srcOrd="0" destOrd="0" presId="urn:microsoft.com/office/officeart/2005/8/layout/bProcess4"/>
    <dgm:cxn modelId="{333EC4FA-C319-4E53-A683-06D2244FBD53}" type="presParOf" srcId="{5FD03987-EEE6-4E76-A21A-CD76DFFEE68B}" destId="{2B477096-996C-40E8-A19D-6B231E2B1B37}" srcOrd="1" destOrd="0" presId="urn:microsoft.com/office/officeart/2005/8/layout/bProcess4"/>
    <dgm:cxn modelId="{C5D236A2-C675-4130-B9F3-8192288DE160}" type="presParOf" srcId="{171725B0-37E7-477A-9755-17A612C2033E}" destId="{D80BAF47-6F44-4901-95D7-99B35C86D4CB}" srcOrd="7" destOrd="0" presId="urn:microsoft.com/office/officeart/2005/8/layout/bProcess4"/>
    <dgm:cxn modelId="{328D46DB-4ED6-46C6-B8A3-683952C4EDFA}" type="presParOf" srcId="{171725B0-37E7-477A-9755-17A612C2033E}" destId="{76B5FC76-F9C5-4718-ADE6-D2043FE15B93}" srcOrd="8" destOrd="0" presId="urn:microsoft.com/office/officeart/2005/8/layout/bProcess4"/>
    <dgm:cxn modelId="{6B1AFAB5-1C70-4CD2-AEF1-5B063A69EEF1}" type="presParOf" srcId="{76B5FC76-F9C5-4718-ADE6-D2043FE15B93}" destId="{581FCB46-66DE-443C-8250-AA628E93E50B}" srcOrd="0" destOrd="0" presId="urn:microsoft.com/office/officeart/2005/8/layout/bProcess4"/>
    <dgm:cxn modelId="{34D1E503-3B4B-4804-8ED5-307DC0E7A6A0}" type="presParOf" srcId="{76B5FC76-F9C5-4718-ADE6-D2043FE15B93}" destId="{479C69CE-0D7D-4FAB-94B2-8C53D3636E8E}" srcOrd="1" destOrd="0" presId="urn:microsoft.com/office/officeart/2005/8/layout/bProcess4"/>
    <dgm:cxn modelId="{17760E63-7222-4ACD-8D16-DDBCCF9307C7}" type="presParOf" srcId="{171725B0-37E7-477A-9755-17A612C2033E}" destId="{23EC9547-0AB6-442D-9E41-A7DFE0E22227}" srcOrd="9" destOrd="0" presId="urn:microsoft.com/office/officeart/2005/8/layout/bProcess4"/>
    <dgm:cxn modelId="{FDC27012-3CE4-4F09-A926-FBB24F8C7123}" type="presParOf" srcId="{171725B0-37E7-477A-9755-17A612C2033E}" destId="{F0B33A63-1018-41AD-A966-BD620EB92C92}" srcOrd="10" destOrd="0" presId="urn:microsoft.com/office/officeart/2005/8/layout/bProcess4"/>
    <dgm:cxn modelId="{C506BE84-B60B-41B6-B74E-ADD4FA11A97A}" type="presParOf" srcId="{F0B33A63-1018-41AD-A966-BD620EB92C92}" destId="{8107FABE-44CA-45CB-AA47-87C973076480}" srcOrd="0" destOrd="0" presId="urn:microsoft.com/office/officeart/2005/8/layout/bProcess4"/>
    <dgm:cxn modelId="{80FE2506-1172-4366-A4D6-C76DC2188A4D}" type="presParOf" srcId="{F0B33A63-1018-41AD-A966-BD620EB92C92}" destId="{27D0FC9B-65F3-41F6-8A8B-F610BA5E875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r>
            <a:rPr lang="en-US" altLang="ko-KR" sz="1800" dirty="0"/>
            <a:t/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한 칸의 크기는 </a:t>
          </a:r>
          <a:r>
            <a:rPr lang="en-US" altLang="ko-KR" sz="1400" dirty="0"/>
            <a:t>16 x 16 </a:t>
          </a:r>
          <a:r>
            <a:rPr lang="ko-KR" altLang="en-US" sz="1400" dirty="0"/>
            <a:t>픽셀이다</a:t>
          </a:r>
          <a:r>
            <a:rPr lang="en-US" altLang="ko-KR" sz="1400" dirty="0"/>
            <a:t>. </a:t>
          </a:r>
          <a:r>
            <a:rPr lang="ko-KR" altLang="en-US" sz="1400" dirty="0"/>
            <a:t>함선 하나의 크기는 최소 </a:t>
          </a:r>
          <a:r>
            <a:rPr lang="en-US" altLang="ko-KR" sz="1400" dirty="0"/>
            <a:t>480 x 240 </a:t>
          </a:r>
          <a:r>
            <a:rPr lang="ko-KR" altLang="en-US" sz="1400" dirty="0"/>
            <a:t>픽셀이다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연속 피해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빔은 보호막이 없다면 큰 피해를 연속으로 줄 수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미사일과 폭탄은 보호막을 관통한다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지역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F1B0A-3DDF-47D6-ADC0-C964B1D2DD31}">
      <dsp:nvSpPr>
        <dsp:cNvPr id="0" name=""/>
        <dsp:cNvSpPr/>
      </dsp:nvSpPr>
      <dsp:spPr>
        <a:xfrm rot="5400000">
          <a:off x="73911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CFF0F-F20F-4F8F-A8A0-5D71813D08E2}">
      <dsp:nvSpPr>
        <dsp:cNvPr id="0" name=""/>
        <dsp:cNvSpPr/>
      </dsp:nvSpPr>
      <dsp:spPr>
        <a:xfrm>
          <a:off x="114422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sp:txBody>
      <dsp:txXfrm>
        <a:off x="1185999" y="45288"/>
        <a:ext cx="2293789" cy="1342851"/>
      </dsp:txXfrm>
    </dsp:sp>
    <dsp:sp modelId="{5187ED52-1B22-4535-BA20-155A90C5C25F}">
      <dsp:nvSpPr>
        <dsp:cNvPr id="0" name=""/>
        <dsp:cNvSpPr/>
      </dsp:nvSpPr>
      <dsp:spPr>
        <a:xfrm rot="5400000">
          <a:off x="73911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3DD89-5E34-4F99-800A-A2F3B774ABD7}">
      <dsp:nvSpPr>
        <dsp:cNvPr id="0" name=""/>
        <dsp:cNvSpPr/>
      </dsp:nvSpPr>
      <dsp:spPr>
        <a:xfrm>
          <a:off x="114422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sp:txBody>
      <dsp:txXfrm>
        <a:off x="1185999" y="1828297"/>
        <a:ext cx="2293789" cy="1342851"/>
      </dsp:txXfrm>
    </dsp:sp>
    <dsp:sp modelId="{D5C3F3E9-0CC9-4DB1-AFB5-658B5F19A23A}">
      <dsp:nvSpPr>
        <dsp:cNvPr id="0" name=""/>
        <dsp:cNvSpPr/>
      </dsp:nvSpPr>
      <dsp:spPr>
        <a:xfrm>
          <a:off x="1630624" y="3812730"/>
          <a:ext cx="3150936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5EF48-8139-470A-8C71-1AE72DB4B683}">
      <dsp:nvSpPr>
        <dsp:cNvPr id="0" name=""/>
        <dsp:cNvSpPr/>
      </dsp:nvSpPr>
      <dsp:spPr>
        <a:xfrm>
          <a:off x="114422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sp:txBody>
      <dsp:txXfrm>
        <a:off x="1185999" y="3611307"/>
        <a:ext cx="2293789" cy="1342851"/>
      </dsp:txXfrm>
    </dsp:sp>
    <dsp:sp modelId="{D80BAF47-6F44-4901-95D7-99B35C86D4CB}">
      <dsp:nvSpPr>
        <dsp:cNvPr id="0" name=""/>
        <dsp:cNvSpPr/>
      </dsp:nvSpPr>
      <dsp:spPr>
        <a:xfrm rot="16200000">
          <a:off x="390098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77096-996C-40E8-A19D-6B231E2B1B37}">
      <dsp:nvSpPr>
        <dsp:cNvPr id="0" name=""/>
        <dsp:cNvSpPr/>
      </dsp:nvSpPr>
      <dsp:spPr>
        <a:xfrm>
          <a:off x="430609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sp:txBody>
      <dsp:txXfrm>
        <a:off x="4347869" y="3611307"/>
        <a:ext cx="2293789" cy="1342851"/>
      </dsp:txXfrm>
    </dsp:sp>
    <dsp:sp modelId="{23EC9547-0AB6-442D-9E41-A7DFE0E22227}">
      <dsp:nvSpPr>
        <dsp:cNvPr id="0" name=""/>
        <dsp:cNvSpPr/>
      </dsp:nvSpPr>
      <dsp:spPr>
        <a:xfrm rot="16200000">
          <a:off x="390098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C69CE-0D7D-4FAB-94B2-8C53D3636E8E}">
      <dsp:nvSpPr>
        <dsp:cNvPr id="0" name=""/>
        <dsp:cNvSpPr/>
      </dsp:nvSpPr>
      <dsp:spPr>
        <a:xfrm>
          <a:off x="430609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sp:txBody>
      <dsp:txXfrm>
        <a:off x="4347869" y="1828297"/>
        <a:ext cx="2293789" cy="1342851"/>
      </dsp:txXfrm>
    </dsp:sp>
    <dsp:sp modelId="{27D0FC9B-65F3-41F6-8A8B-F610BA5E8752}">
      <dsp:nvSpPr>
        <dsp:cNvPr id="0" name=""/>
        <dsp:cNvSpPr/>
      </dsp:nvSpPr>
      <dsp:spPr>
        <a:xfrm>
          <a:off x="430609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sp:txBody>
      <dsp:txXfrm>
        <a:off x="4347869" y="45288"/>
        <a:ext cx="2293789" cy="1342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외계</a:t>
          </a:r>
          <a:r>
            <a:rPr lang="en-US" altLang="ko-KR" sz="1800" kern="1200" dirty="0"/>
            <a:t/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한 칸의 크기는 </a:t>
          </a:r>
          <a:r>
            <a:rPr lang="en-US" altLang="ko-KR" sz="1400" kern="1200" dirty="0"/>
            <a:t>16 x 16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함선 하나의 크기는 최소 </a:t>
          </a:r>
          <a:r>
            <a:rPr lang="en-US" altLang="ko-KR" sz="1400" kern="1200" dirty="0"/>
            <a:t>480 x 240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16C23-F020-4D8F-A95B-2AFD63D5C786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4954E-8871-4C56-B0A6-8F658CE6764C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AB4D3E0-218B-4F04-9CCF-96600F930FF4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37D488-2CB0-4B9F-908A-6B901308A2F7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1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96DB61-516C-4C16-B9B9-99E6009AA94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884D397-101D-41F3-9B03-0AFD45915FFD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E33FF81-F906-4725-B839-27E87A3288B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679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7FA12DF-DB62-4C60-A194-64ED08B53F0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06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A8A1B7-938E-4CAE-86C6-A9372BFE2AA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9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43488C8-E4F2-4903-86BD-42029C73BA0B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33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A06382C-C325-4F33-A053-2B07792E531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5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3C946A9-1678-4E1C-8010-3C8D492C7EBC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31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2C5A0A5-1B38-46D2-A341-67D0E811EE44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10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EBA925DA-7800-4BA7-9737-6011C7158804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9FA085-E725-47D4-84BF-2488189C1B3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5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757DBB4-5F1A-4F72-9688-32CD2733E884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6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18999A2-14E4-487F-956A-4B84C16465F2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03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416A17-3585-4FF0-AEE6-F3A2FC251E8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13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641369A-6F2E-4516-9D50-065DBBC185B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0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8DB647-24BF-4AE5-83C2-B98585EDAD1C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2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872F8F3-3861-4655-BBB8-8763249C5DE3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191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E38830-819B-49DB-A858-BA8317FEDD5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D8A97A5-F9E5-4524-BEA3-286443AB2A6C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81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E34AB30-B478-4C21-821C-14FBB2C07357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C5DA790-3A19-48C7-A28E-69967071DA4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517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146435-A466-47CA-B740-75862C15190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121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9ECFD5-9199-4C4D-9618-DEE89AC3C7A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19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8E6960-7BCB-4109-99F6-99F1621B666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523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 </a:t>
            </a:r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999739B-CCED-499C-B7AE-D1DDA349A757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016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0FF3CA-24A2-47C2-A8BD-BF2A40B55C47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41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0FF3CA-24A2-47C2-A8BD-BF2A40B55C47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41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EDA7FA-3A7C-4150-8F83-D87BF76DBE4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75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2364CCE-759B-48A0-B291-A67606652325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841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8BF74E6-2A1A-4299-B243-15F49720CD83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11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9B5F5B-5820-4487-8CCB-D56D20675CC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96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C4CC7C0-E86C-439F-8502-E2F23350C026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463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3E20560-8218-4C1F-8263-1B0E2E228B0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79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9118E1-DB37-4C95-81E5-67F7FB2DD86B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44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20FE3D-7B2C-4C56-ADB6-FB4E406B0CA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649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2BD99D-A458-4829-9142-8D9C89D11A6D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77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6DC9E7D-F2E2-4C1D-8B4D-6D69B7E06A36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727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6ED4698-A6AC-4658-BA24-1ED101F5409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89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02D060-F8D2-48F0-A84B-E3781C8C068A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7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467FEB-51FB-466E-9A68-442F8051E300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7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96CC4D-E5E8-43D5-B8A6-FD8882FDDEE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59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E4AD050-3182-4A9A-84FE-280D75961E80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72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D883BB-283C-4037-AECA-72F5765846EB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9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BC88092-6413-4F69-B2BE-A1C515A2ECC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DD46-506A-4A63-B9DC-36206789CE4D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8F657-B0BB-484E-9387-2ACFB6732FA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DB50-C556-4C83-B0FA-2B0A645E79AF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7AF5-9946-4D48-9EA2-D6C8D9FBB868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FB4B-127C-4DB5-927A-2606F8284240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EF20F-AF13-4182-A00E-407C83E07D64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079EC-8789-4DFD-8777-481BE677A76D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553A-5507-4015-8267-B2603F5D6F09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0312B-5F95-4EEC-8702-83B83D816373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B764-A11A-42A4-80C0-2C35341BC37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89E9-DE50-4632-9ABA-44E49AD825D0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D503-53B2-4854-A1E8-8DF2210E18C3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82396-912B-48A2-B678-67B6BC69F7F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FF8D-ED14-441E-8B4D-E58E595F29F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58CF-790C-4F57-8DE4-F484C7CCACAD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BDAB0-8E8C-477D-B5D6-DD5BD91213C6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F24BAC-8371-464D-9B59-39A11598296E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microsoft.com/office/2007/relationships/hdphoto" Target="../media/hdphoto6.wdp"/><Relationship Id="rId4" Type="http://schemas.openxmlformats.org/officeDocument/2006/relationships/diagramData" Target="../diagrams/data8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2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1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2.wdp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3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4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6.wdp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7.wdp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8.wdp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9.wdp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0.wdp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1.wdp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2.wdp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3.wdp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4.wdp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5.wdp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6.wdp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7.wdp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8.wdp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9.wdp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40.wdp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41.wdp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eg"/><Relationship Id="rId4" Type="http://schemas.microsoft.com/office/2007/relationships/hdphoto" Target="../media/hdphoto42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eveonline.com/hc/en-us/articles/202748741-System-Requirement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/>
            </a:r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40291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 smtClean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2017-12-18</a:t>
                      </a:r>
                      <a:endParaRPr lang="en-US" sz="1500" b="0" spc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01704962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C13D-B0EF-4FB0-B30C-5E0400A60CD9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6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D2F6-6D9E-4762-B908-363F7CD0E1C0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38B1-548D-401B-902E-1A56DCAFC776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47C38-01F9-4089-9936-DE899BE63859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E923-333E-4AB3-B640-5C8E5C58124B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8A44-F393-4420-9CD3-9C30A78E25D6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7882774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78CD-B7CF-4F48-8329-75C6AEA221A8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 </a:t>
            </a:r>
            <a:r>
              <a:rPr lang="en-US" altLang="ko-KR" dirty="0"/>
              <a:t>- </a:t>
            </a:r>
            <a:r>
              <a:rPr lang="ko-KR" altLang="en-US" dirty="0"/>
              <a:t>무기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1D7-5CAB-4BC8-B0C3-E9E3FD6E0DC4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38239AD-847F-4E6D-A2E6-73185C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9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AF4E-09DE-47A2-B12D-03312F6B33E9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21961806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487F-F20B-4E28-B5D9-79D617606722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7586C-5E2E-4D9F-815A-99E4C6553196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A381-2BE1-4F22-92DD-E4ED567CB391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A662-714D-4E6D-8213-E45681331455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D84A7-E746-441A-8AD5-174F0C4D76FD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xmlns="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F8B1-51CD-4D2A-BBF6-1E74EC08012B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87F6-1F96-49F1-98B9-8832D093CF92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xmlns="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2D4D-5383-481A-BDE6-A8B6DA8751A5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9234-438E-40BE-B3DB-7A92ADD531AF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3586E85-FCC3-47CE-8557-A521263D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48000" contras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" y="1066801"/>
            <a:ext cx="7832116" cy="44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B493-5D35-4189-967F-22068BDC5141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6DF255-4C58-4C9F-ABA2-1ECCC1881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3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 </a:t>
            </a:r>
            <a:r>
              <a:rPr lang="en-US" altLang="ko-KR" dirty="0"/>
              <a:t>- </a:t>
            </a:r>
            <a:r>
              <a:rPr lang="ko-KR" altLang="en-US" dirty="0"/>
              <a:t>마우스로 구매할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FBEE-C883-45E9-99AD-05883809264A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B120741-A679-4741-908A-F89BF6C1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무기 </a:t>
            </a:r>
            <a:r>
              <a:rPr lang="en-US" altLang="ko-KR" dirty="0"/>
              <a:t>– </a:t>
            </a:r>
            <a:r>
              <a:rPr lang="ko-KR" altLang="en-US" dirty="0"/>
              <a:t>단축키</a:t>
            </a:r>
            <a:r>
              <a:rPr lang="en-US" altLang="ko-KR" dirty="0"/>
              <a:t>, </a:t>
            </a:r>
            <a:r>
              <a:rPr lang="ko-KR" altLang="en-US" dirty="0"/>
              <a:t>마우스 클릭으로 조작한다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5-341F-4C96-9D88-E506973B4355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12074B2-1CB2-4240-B022-C4193207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4B8E-F596-449E-9331-E1819CBF896C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33BC-C82F-4737-AB9F-92D6F57B8A17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57D7-2FED-4E6C-8FAD-78A6C3E778C3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xmlns="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068F-997F-415B-96B3-974BBAA46FCD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7A5A-D849-49DC-A03E-7720F2C607A8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EEFC-F7F3-4776-9024-A7FC8D0955D7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FB7D1-96C1-4402-9D2B-69C520526A30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3DCB-F623-42CA-B317-777DCC1B066D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F40-7786-41C1-B026-F83E0CA674D0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D4447-0C21-473D-9829-46394A39AA2B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B42-EC31-4624-8137-8CDC447ABBE6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7995-7CEA-4238-8AAA-E9238ACCE052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B33-CC80-420C-A8E9-6DB2EF94BEB5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11008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xmlns="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적대적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163B-44BD-44E2-8D38-977AB68549F0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2055-AA99-4DC2-AF5C-FC349C1EF8DE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구역은 한 행성계에 포함되는 점 이다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E4C9-5F41-4A9D-A5BF-4493E750204E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13B7F-749E-48D7-838B-7871B9F65E71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02073"/>
              </p:ext>
            </p:extLst>
          </p:nvPr>
        </p:nvGraphicFramePr>
        <p:xfrm>
          <a:off x="681343" y="1066800"/>
          <a:ext cx="7827660" cy="47056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xmlns="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xmlns="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xmlns="" val="922615914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933852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3841838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783293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퀘스트  시작 시 주적으로 등장하는 종족이 무작위로 정해진다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6676480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endParaRPr lang="ko-KR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B6-C3E6-46CD-B0A4-7DEF9649D496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 smtClean="0"/>
              <a:t>적의 종류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6000"/>
                    </a14:imgEffect>
                    <a14:imgEffect>
                      <a14:brightnessContrast bright="1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92136"/>
            <a:ext cx="7851600" cy="44165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13B7F-749E-48D7-838B-7871B9F65E71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보스 스펙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30369"/>
              </p:ext>
            </p:extLst>
          </p:nvPr>
        </p:nvGraphicFramePr>
        <p:xfrm>
          <a:off x="681343" y="1066800"/>
          <a:ext cx="7827660" cy="4724399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xmlns="" val="3881768220"/>
                    </a:ext>
                  </a:extLst>
                </a:gridCol>
                <a:gridCol w="2781836">
                  <a:extLst>
                    <a:ext uri="{9D8B030D-6E8A-4147-A177-3AD203B41FA5}">
                      <a16:colId xmlns:a16="http://schemas.microsoft.com/office/drawing/2014/main" xmlns="" val="3091387545"/>
                    </a:ext>
                  </a:extLst>
                </a:gridCol>
                <a:gridCol w="4387764">
                  <a:extLst>
                    <a:ext uri="{9D8B030D-6E8A-4147-A177-3AD203B41FA5}">
                      <a16:colId xmlns:a16="http://schemas.microsoft.com/office/drawing/2014/main" xmlns="" val="922615914"/>
                    </a:ext>
                  </a:extLst>
                </a:gridCol>
              </a:tblGrid>
              <a:tr h="384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</a:t>
                      </a:r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</a:t>
                      </a:r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승무원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933852"/>
                  </a:ext>
                </a:extLst>
              </a:tr>
              <a:tr h="10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 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체력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단순히 강력한 함선과의 전투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- 2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연발 레이저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Lv.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3841838"/>
                  </a:ext>
                </a:extLst>
              </a:tr>
              <a:tr h="10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노예선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9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스텔스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투명화 적극적으로 사용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- 2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연발 레이저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 폭탄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 폭탄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2,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마비 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783293"/>
                  </a:ext>
                </a:extLst>
              </a:tr>
              <a:tr h="1021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기함</a:t>
                      </a:r>
                      <a:endParaRPr lang="en-US" altLang="ko-KR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공간이동을 통한 강습 적극적으로 이용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레이저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기절 폭탄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화염 미사일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x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6676480"/>
                  </a:ext>
                </a:extLst>
              </a:tr>
              <a:tr h="1202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극단주의 세력 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승무원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12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j-ea"/>
                        </a:rPr>
                        <a:t>명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j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체력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조타실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16,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엔진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무기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보호막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공간이동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5, 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스텔스 </a:t>
                      </a: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</a:t>
                      </a: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다채로운 공격 패턴</a:t>
                      </a:r>
                      <a:endParaRPr lang="en-US" altLang="ko-KR" sz="1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- 3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레이저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에너지 탄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, 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고열 빔 </a:t>
                      </a:r>
                      <a:r>
                        <a:rPr lang="en-US" altLang="ko-KR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Lv. 3, 3</a:t>
                      </a:r>
                      <a:r>
                        <a:rPr lang="ko-KR" altLang="en-US" sz="13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연발 미사일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9B64D-9B49-4741-A2A3-E26726EAA305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7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 진행에 따른 스테이지 별 출몰 빈도 그래프 </a:t>
            </a:r>
            <a:r>
              <a:rPr lang="en-US" altLang="ko-KR" dirty="0"/>
              <a:t> (</a:t>
            </a:r>
            <a:r>
              <a:rPr lang="ko-KR" altLang="en-US" dirty="0"/>
              <a:t>평균 출몰 수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B520-72A0-46FD-AE16-758C7E8E7FDF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473898068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수치 </a:t>
            </a:r>
            <a:r>
              <a:rPr lang="en-US" altLang="ko-KR" dirty="0"/>
              <a:t>– </a:t>
            </a:r>
            <a:r>
              <a:rPr lang="ko-KR" altLang="en-US" dirty="0"/>
              <a:t>총 구역 수는 탐험 가능 구역 수와는 큰 차이가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1365-62DF-434D-8077-98E96ACE3AB0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7026"/>
              </p:ext>
            </p:extLst>
          </p:nvPr>
        </p:nvGraphicFramePr>
        <p:xfrm>
          <a:off x="685800" y="1066798"/>
          <a:ext cx="7827660" cy="4709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xmlns="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xmlns="" val="3933090274"/>
                    </a:ext>
                  </a:extLst>
                </a:gridCol>
                <a:gridCol w="2350528">
                  <a:extLst>
                    <a:ext uri="{9D8B030D-6E8A-4147-A177-3AD203B41FA5}">
                      <a16:colId xmlns:a16="http://schemas.microsoft.com/office/drawing/2014/main" xmlns="" val="1289239851"/>
                    </a:ext>
                  </a:extLst>
                </a:gridCol>
                <a:gridCol w="1565532">
                  <a:extLst>
                    <a:ext uri="{9D8B030D-6E8A-4147-A177-3AD203B41FA5}">
                      <a16:colId xmlns:a16="http://schemas.microsoft.com/office/drawing/2014/main" xmlns="" val="3858639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플레이어 수입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행성 계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개수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 당</a:t>
                      </a:r>
                      <a:r>
                        <a:rPr lang="en-US" altLang="ko-KR" sz="1800" dirty="0"/>
                        <a:t/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최대 구역 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3000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600 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이는 최소 기준이다</a:t>
                      </a:r>
                      <a:r>
                        <a:rPr lang="en-US" altLang="ko-KR" sz="1800" dirty="0"/>
                        <a:t>)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 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75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4000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500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120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  ~ 18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 90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~ 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40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FB09-C787-47EA-8AFA-AA57EEFEF50E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</a:t>
            </a:r>
            <a:r>
              <a:rPr lang="en-US" altLang="ko-KR" dirty="0"/>
              <a:t>– </a:t>
            </a:r>
            <a:r>
              <a:rPr lang="ko-KR" altLang="en-US" dirty="0"/>
              <a:t>때문에 모든 구역을 탐사할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76DE5-CDF4-420E-8A37-078026E7EAFA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34782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xmlns="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xmlns="" val="3933090274"/>
                    </a:ext>
                  </a:extLst>
                </a:gridCol>
                <a:gridCol w="3916060">
                  <a:extLst>
                    <a:ext uri="{9D8B030D-6E8A-4147-A177-3AD203B41FA5}">
                      <a16:colId xmlns:a16="http://schemas.microsoft.com/office/drawing/2014/main" xmlns="" val="1289239851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제한 시작 턴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공간 이동한 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방식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 </a:t>
                      </a:r>
                      <a:r>
                        <a:rPr lang="ko-KR" altLang="en-US" sz="1800" dirty="0"/>
                        <a:t>턴 이후부터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추심 업체의 추격 시작</a:t>
                      </a:r>
                      <a:endParaRPr lang="en-US" altLang="ko-KR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플레이어가 이동한 궤적을 따라 스테이지에 점거 구역이 턴마다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</a:t>
                      </a:r>
                      <a:r>
                        <a:rPr lang="ko-KR" altLang="en-US" sz="1800" dirty="0"/>
                        <a:t>턴부터 무작위 구역부터 범죄 조직과 경찰의 수색 시작</a:t>
                      </a:r>
                      <a:endParaRPr lang="ko-KR" altLang="en-US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시작 지점과 마지막 지점을 제외한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스테이지의 가장 자리부터 점거 구역이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</a:t>
                      </a:r>
                      <a:r>
                        <a:rPr lang="ko-KR" altLang="en-US" sz="2000" dirty="0"/>
                        <a:t>턴부터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외계인 군대의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마지막 구역부터 세 턴마다 한 구역 씩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분쟁 지역이 늘어난다</a:t>
                      </a:r>
                      <a:r>
                        <a:rPr lang="en-US" altLang="ko-KR" sz="1800" dirty="0"/>
                        <a:t>.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또한 무작위 지역이 분쟁 지역이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</a:t>
                      </a:r>
                      <a:r>
                        <a:rPr lang="ko-KR" altLang="en-US" sz="2000" dirty="0"/>
                        <a:t>턴부터 반란군의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왼쪽 가장자리부터 극단주의 세력이 밀고 들어오며 선형적으로 점거 지역이 늘어난다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방식 그림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3DF-B4BF-4B21-81D2-C5BD08383992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2610655-05FD-4D91-B2C7-E65FF1580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점거 </a:t>
            </a:r>
            <a:r>
              <a:rPr lang="en-US" altLang="ko-KR" dirty="0"/>
              <a:t>/ </a:t>
            </a:r>
            <a:r>
              <a:rPr lang="ko-KR" altLang="en-US" dirty="0"/>
              <a:t>분쟁 구역 페널티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880F-E6DD-4D98-BC59-859F4B680848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54953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xmlns="" val="2849551856"/>
                    </a:ext>
                  </a:extLst>
                </a:gridCol>
                <a:gridCol w="7174057">
                  <a:extLst>
                    <a:ext uri="{9D8B030D-6E8A-4147-A177-3AD203B41FA5}">
                      <a16:colId xmlns:a16="http://schemas.microsoft.com/office/drawing/2014/main" xmlns="" val="3933090274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빚 추심 업체의 점거 구역에 공간 이동했을 시 해당 행성계에서 등장하는 적 보다 한 단계 강한 적과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해당 구역의 이벤트가 무효화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해당 구역을 누가 점령했는지에 따라 경찰은 푸른 색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범죄 조직은 붉은 색으로 나타내어진다</a:t>
                      </a:r>
                      <a:r>
                        <a:rPr lang="en-US" altLang="ko-KR" sz="1800" dirty="0"/>
                        <a:t>.  </a:t>
                      </a:r>
                      <a:r>
                        <a:rPr lang="ko-KR" altLang="en-US" sz="1800" dirty="0"/>
                        <a:t>구역에 진입 시 회피율이 높은 경찰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투명화를 사용하는 범죄 조직 함선과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분쟁 구역에선 원래 이벤트가 무효화 되며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두 외계 종족이 전투 중이다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편가르기 선택지가 존재하는 이벤트가 등장한다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혹은 플레이어가 시설 레벨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레벨 하락의 페널티를 안고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상당히 강력한 반란군 함선과 싸우게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플레이어 보다 무조건 무기 관제소와  보호막 관제소의 레벨이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씩 높다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도표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D51F-C88C-4165-AF33-E5FCDABE9D90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비율 도표 </a:t>
            </a:r>
            <a:r>
              <a:rPr lang="en-US" altLang="ko-KR" dirty="0"/>
              <a:t>– </a:t>
            </a:r>
            <a:r>
              <a:rPr lang="ko-KR" altLang="en-US" dirty="0"/>
              <a:t>플레이어는 갈수록 돈이 모자라다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1C59-5F21-4695-8496-47A0697A99D2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xmlns="" id="{2051B960-78BE-4CDB-815B-99EBF0997623}"/>
              </a:ext>
            </a:extLst>
          </p:cNvPr>
          <p:cNvGraphicFramePr/>
          <p:nvPr>
            <p:extLst/>
          </p:nvPr>
        </p:nvGraphicFramePr>
        <p:xfrm>
          <a:off x="685800" y="1066800"/>
          <a:ext cx="7827659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938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 </a:t>
            </a:r>
            <a:r>
              <a:rPr lang="en-US" altLang="ko-KR" dirty="0"/>
              <a:t>– </a:t>
            </a:r>
            <a:r>
              <a:rPr lang="ko-KR" altLang="en-US" dirty="0"/>
              <a:t>플레이어가 앞으로 나아가게 만드는 요소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58C4-EA7D-419C-A770-FAA5471FE06B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FFB450DE-063E-4DF8-8431-17A6A0867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48957"/>
              </p:ext>
            </p:extLst>
          </p:nvPr>
        </p:nvGraphicFramePr>
        <p:xfrm>
          <a:off x="685800" y="1053919"/>
          <a:ext cx="7827660" cy="473728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078606">
                  <a:extLst>
                    <a:ext uri="{9D8B030D-6E8A-4147-A177-3AD203B41FA5}">
                      <a16:colId xmlns:a16="http://schemas.microsoft.com/office/drawing/2014/main" xmlns="" val="2849551856"/>
                    </a:ext>
                  </a:extLst>
                </a:gridCol>
                <a:gridCol w="6749054">
                  <a:extLst>
                    <a:ext uri="{9D8B030D-6E8A-4147-A177-3AD203B41FA5}">
                      <a16:colId xmlns:a16="http://schemas.microsoft.com/office/drawing/2014/main" xmlns="" val="3933090274"/>
                    </a:ext>
                  </a:extLst>
                </a:gridCol>
              </a:tblGrid>
              <a:tr h="6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항목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1930169"/>
                  </a:ext>
                </a:extLst>
              </a:tr>
              <a:tr h="2013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세력권의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압박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공간 이동을  할 때마다 펼쳐지는 붉은 반점들은 플레이어가 마치 압착기 사이에 끼어 있는 듯한 느낌을 준다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첫번째 퀘스트에선 단순히 추격의 느낌이지만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두번째 퀘스트에선 매우 늦게 제한이 시작되지만 그 규모는 제일 크다</a:t>
                      </a:r>
                      <a:r>
                        <a:rPr lang="en-US" altLang="ko-KR" sz="1800" dirty="0"/>
                        <a:t>..</a:t>
                      </a:r>
                    </a:p>
                    <a:p>
                      <a:pPr algn="l" latinLnBrk="1"/>
                      <a:r>
                        <a:rPr lang="ko-KR" altLang="en-US" sz="1800" dirty="0"/>
                        <a:t>세번째에선 플레이어가 무조건 싸움을 피할 수 없다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이는 플레이어의 자원을 지속적으로 소모 시키는 효과를 낳는다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8467979"/>
                  </a:ext>
                </a:extLst>
              </a:tr>
              <a:tr h="2061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플레이어의 성취감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로그라이크 게임의 특징인 높은 난이도와 무작위 레벨</a:t>
                      </a:r>
                      <a:r>
                        <a:rPr lang="en-US" altLang="ko-KR" sz="1800" dirty="0"/>
                        <a:t>,  </a:t>
                      </a:r>
                      <a:r>
                        <a:rPr lang="ko-KR" altLang="en-US" sz="1800" dirty="0"/>
                        <a:t>그리고 한정된 자원은 진입장벽이 될 수도 있지만 플레이어에게 항상 높은 긴장감을 고조시키는 요소이다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물론 첫번째 퀘스트는 쉽지만 두번째 퀘스트부터는 다소 불합리한 상황도 강제되므로 방심을 놓지 않게 만든다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5744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B3FB0-7954-453A-857D-E7570D6C6673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C2A2-D96A-49F7-9F41-EC922D4396FE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4826BF8-472F-488D-AB70-8166E941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8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7E94-3C5E-412E-B9FA-04377EE26F33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200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27" y="1227471"/>
            <a:ext cx="5525404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FEC3-7E19-441D-99F9-C0718122DC06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2" y="1227666"/>
            <a:ext cx="7826965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0" indent="0">
              <a:buNone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미래에는 어느덧 기술의 발전에 힘입어 우주 항해 </a:t>
            </a:r>
            <a:r>
              <a:rPr lang="ko-KR" altLang="en-US" dirty="0" smtClean="0"/>
              <a:t>기술의 </a:t>
            </a:r>
            <a:r>
              <a:rPr lang="ko-KR" altLang="en-US" dirty="0"/>
              <a:t>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ko-KR" altLang="en-US" dirty="0" smtClean="0"/>
              <a:t>외계 </a:t>
            </a:r>
            <a:r>
              <a:rPr lang="ko-KR" altLang="en-US" dirty="0"/>
              <a:t>종족들 역시 힘을 가진 자와 그렇지 않은 자의 격차가 심했다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빚에 시달리며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DD9B-8D53-4E21-BF5F-08F7580CA1A9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940A-1229-451F-A09A-E17968ADE51E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xmlns="" id="{E08817D3-F20A-4E21-97E5-8C91FA891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890600"/>
              </p:ext>
            </p:extLst>
          </p:nvPr>
        </p:nvGraphicFramePr>
        <p:xfrm>
          <a:off x="685799" y="929276"/>
          <a:ext cx="7827659" cy="499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0E21-541D-4E70-84A7-CB192FE2394C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1CCCE9-9F0F-4A43-A6DF-AA9ACD413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5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전투에서 먼저 내구도가 </a:t>
            </a:r>
            <a:r>
              <a:rPr lang="en-US" altLang="ko-KR" dirty="0"/>
              <a:t>0</a:t>
            </a:r>
            <a:r>
              <a:rPr lang="ko-KR" altLang="en-US" dirty="0"/>
              <a:t>이 되거나 승무원이 모두 죽는 쪽이 패배한다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함선 파괴가 아닌 승무원만을 처리했을 경우를 </a:t>
            </a:r>
            <a:r>
              <a:rPr lang="en-US" altLang="ko-KR" dirty="0"/>
              <a:t>‘</a:t>
            </a:r>
            <a:r>
              <a:rPr lang="ko-KR" altLang="en-US" dirty="0"/>
              <a:t>나포</a:t>
            </a:r>
            <a:r>
              <a:rPr lang="en-US" altLang="ko-KR" dirty="0"/>
              <a:t>’ </a:t>
            </a:r>
            <a:r>
              <a:rPr lang="ko-KR" altLang="en-US" dirty="0"/>
              <a:t>라 하여 </a:t>
            </a:r>
            <a:r>
              <a:rPr lang="en-US" altLang="ko-KR" dirty="0"/>
              <a:t>10&amp; </a:t>
            </a:r>
            <a:r>
              <a:rPr lang="ko-KR" altLang="en-US" dirty="0"/>
              <a:t>더 많은 보상을 부여한다</a:t>
            </a:r>
            <a:r>
              <a:rPr lang="en-US" altLang="ko-KR" dirty="0"/>
              <a:t>. </a:t>
            </a:r>
            <a:r>
              <a:rPr lang="ko-KR" altLang="en-US" dirty="0"/>
              <a:t>아이템을 습득할 가능성도 커진다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내구도를 다 닳게 하여 승리하는게 일반적인 경우이다</a:t>
            </a:r>
            <a:r>
              <a:rPr lang="en-US" altLang="ko-KR" dirty="0"/>
              <a:t>. </a:t>
            </a:r>
            <a:r>
              <a:rPr lang="ko-KR" altLang="en-US" dirty="0"/>
              <a:t>이때는 장기 퀘스트의 진행도에 따라 보상금과 </a:t>
            </a:r>
            <a:r>
              <a:rPr lang="en-US" altLang="ko-KR" dirty="0"/>
              <a:t>1 ~ 3 </a:t>
            </a:r>
            <a:r>
              <a:rPr lang="ko-KR" altLang="en-US" dirty="0"/>
              <a:t>의 연료나 금속</a:t>
            </a:r>
            <a:r>
              <a:rPr lang="en-US" altLang="ko-KR" dirty="0"/>
              <a:t>, 6 </a:t>
            </a:r>
            <a:r>
              <a:rPr lang="ko-KR" altLang="en-US" dirty="0"/>
              <a:t>이상의 식량이 지급된다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네번째 퀘스트 </a:t>
            </a:r>
            <a:r>
              <a:rPr lang="en-US" altLang="ko-KR" dirty="0"/>
              <a:t>‘</a:t>
            </a:r>
            <a:r>
              <a:rPr lang="ko-KR" altLang="en-US" dirty="0"/>
              <a:t>전쟁</a:t>
            </a:r>
            <a:r>
              <a:rPr lang="en-US" altLang="ko-KR" dirty="0"/>
              <a:t>’  </a:t>
            </a:r>
            <a:r>
              <a:rPr lang="ko-KR" altLang="en-US" dirty="0"/>
              <a:t>에서 반란군 점거 지역에서 출몰하는 반란군 정예 함선들은 다른 보상없이 </a:t>
            </a:r>
            <a:r>
              <a:rPr lang="en-US" altLang="ko-KR" dirty="0"/>
              <a:t>1 ~ 2 </a:t>
            </a:r>
            <a:r>
              <a:rPr lang="ko-KR" altLang="en-US" dirty="0"/>
              <a:t>의 연료만 지급한다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4DD2-DA77-4E46-9912-F47BB7DF996E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5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  <a:tabLst>
                <a:tab pos="2878138" algn="l"/>
              </a:tabLst>
            </a:pPr>
            <a:r>
              <a:rPr lang="ko-KR" altLang="en-US" dirty="0"/>
              <a:t>보상에 대한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6323-47E3-4258-B735-329216C613C8}" type="datetime1">
              <a:rPr lang="ko-KR" altLang="en-US" smtClean="0"/>
              <a:t>2017-12-18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ABD58159-3AA4-4C9B-9DB5-402CA7227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268593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xmlns="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xmlns="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xmlns="" val="922615914"/>
                    </a:ext>
                  </a:extLst>
                </a:gridCol>
              </a:tblGrid>
              <a:tr h="367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일반적인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보스의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933852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~ 12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30 = 360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300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연료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3841838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 ~ 15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35 = 420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500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식량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783293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40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 ~ 15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15 x 40 = 600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700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금속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6676480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60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5 x 60 = 300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1000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원 지급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게임 끝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!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43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4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교역 </a:t>
            </a:r>
            <a:r>
              <a:rPr lang="en-US" altLang="ko-KR" dirty="0"/>
              <a:t>- </a:t>
            </a:r>
            <a:r>
              <a:rPr lang="ko-KR" altLang="en-US" dirty="0"/>
              <a:t>인터페이스 및 과정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884E-039C-456D-B42A-26512D8657B0}" type="datetime1">
              <a:rPr lang="ko-KR" altLang="en-US" smtClean="0"/>
              <a:t>2017-12-18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AC1775-45C4-4692-879B-AD672662ACE1}"/>
              </a:ext>
            </a:extLst>
          </p:cNvPr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5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DA66A-97F9-4A33-8332-087995593A0D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추가 계획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보스 스테이지의 세분화</a:t>
            </a:r>
            <a:r>
              <a:rPr lang="en-US" altLang="ko-KR" b="1" dirty="0"/>
              <a:t>: </a:t>
            </a:r>
            <a:r>
              <a:rPr lang="ko-KR" altLang="en-US" dirty="0"/>
              <a:t>전투의 양상이 대부분 적 함선과의 </a:t>
            </a:r>
            <a:r>
              <a:rPr lang="en-US" altLang="ko-KR" dirty="0"/>
              <a:t>1:1 </a:t>
            </a:r>
            <a:r>
              <a:rPr lang="ko-KR" altLang="en-US" dirty="0"/>
              <a:t>로 이루어져 있다</a:t>
            </a:r>
            <a:r>
              <a:rPr lang="en-US" altLang="ko-KR" dirty="0"/>
              <a:t>. </a:t>
            </a:r>
            <a:r>
              <a:rPr lang="ko-KR" altLang="en-US" dirty="0"/>
              <a:t>사실 매우 단조로운 진행 방식일 수 있다</a:t>
            </a:r>
            <a:r>
              <a:rPr lang="en-US" altLang="ko-KR" dirty="0"/>
              <a:t>. </a:t>
            </a:r>
            <a:r>
              <a:rPr lang="ko-KR" altLang="en-US" dirty="0"/>
              <a:t>때문에 적어도 보스전이나 점거 구역에서 일어나는 이벤트라도 </a:t>
            </a:r>
            <a:r>
              <a:rPr lang="en-US" altLang="ko-KR" dirty="0"/>
              <a:t>1:2 </a:t>
            </a:r>
            <a:r>
              <a:rPr lang="ko-KR" altLang="en-US" dirty="0"/>
              <a:t>혹은 디펜스 방식을 도입할 수 있어야한다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함선 컨텐츠 추가</a:t>
            </a:r>
            <a:r>
              <a:rPr lang="en-US" altLang="ko-KR" b="1" dirty="0"/>
              <a:t>: </a:t>
            </a:r>
            <a:r>
              <a:rPr lang="en-US" altLang="ko-KR" dirty="0"/>
              <a:t>FTL, Eve online </a:t>
            </a:r>
            <a:r>
              <a:rPr lang="ko-KR" altLang="en-US" dirty="0"/>
              <a:t>등의 우주를 배경으로 하는 게임은 함선에 강화 장치</a:t>
            </a:r>
            <a:r>
              <a:rPr lang="en-US" altLang="ko-KR" dirty="0"/>
              <a:t>, </a:t>
            </a:r>
            <a:r>
              <a:rPr lang="ko-KR" altLang="en-US" dirty="0"/>
              <a:t>부착물</a:t>
            </a:r>
            <a:r>
              <a:rPr lang="en-US" altLang="ko-KR" dirty="0"/>
              <a:t>, </a:t>
            </a:r>
            <a:r>
              <a:rPr lang="ko-KR" altLang="en-US" dirty="0"/>
              <a:t>스킨의 개념이 존재한다</a:t>
            </a:r>
            <a:r>
              <a:rPr lang="en-US" altLang="ko-KR" dirty="0"/>
              <a:t>. </a:t>
            </a:r>
            <a:r>
              <a:rPr lang="ko-KR" altLang="en-US" dirty="0"/>
              <a:t>다채로운 전략과 흥미를 돋구기 위해서는 추후 필수적으로 넣어야 할 요소일 것이다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시스템 문서의 자세한 수치 제공</a:t>
            </a:r>
            <a:r>
              <a:rPr lang="en-US" altLang="ko-KR" b="1" dirty="0"/>
              <a:t>: </a:t>
            </a:r>
            <a:r>
              <a:rPr lang="ko-KR" altLang="en-US" dirty="0"/>
              <a:t>승무원 속성</a:t>
            </a:r>
            <a:r>
              <a:rPr lang="en-US" altLang="ko-KR" dirty="0"/>
              <a:t>, </a:t>
            </a:r>
            <a:r>
              <a:rPr lang="ko-KR" altLang="en-US" dirty="0"/>
              <a:t>무기의 상세한 종류</a:t>
            </a:r>
            <a:r>
              <a:rPr lang="en-US" altLang="ko-KR" dirty="0"/>
              <a:t>, </a:t>
            </a:r>
            <a:r>
              <a:rPr lang="ko-KR" altLang="en-US" dirty="0"/>
              <a:t>이벤트의 정확한 내용이 부족하다</a:t>
            </a:r>
            <a:r>
              <a:rPr lang="en-US" altLang="ko-KR" dirty="0"/>
              <a:t>. </a:t>
            </a:r>
            <a:r>
              <a:rPr lang="ko-KR" altLang="en-US" dirty="0"/>
              <a:t>이는 스토리가 완성이 되어야 따라 나오는 내용인데 시간이 너무 부족하여 서술하는데 애를 먹었다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FB49-7EE7-4152-B638-B9F39C9C5F8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코멘트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게임 화폐의 기준점 확립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중 화폐가 어떻게 순환하는 지 서술하기가 </a:t>
            </a:r>
            <a:r>
              <a:rPr lang="ko-KR" altLang="en-US" dirty="0" smtClean="0"/>
              <a:t>어려웠습니다</a:t>
            </a:r>
            <a:r>
              <a:rPr lang="en-US" altLang="ko-KR" dirty="0"/>
              <a:t>. </a:t>
            </a:r>
            <a:r>
              <a:rPr lang="ko-KR" altLang="en-US" dirty="0"/>
              <a:t>플레이어의 총 수입을 먼저 정하고 컨텐츠의 수입을 분할해서 </a:t>
            </a:r>
            <a:r>
              <a:rPr lang="ko-KR" altLang="en-US" dirty="0" smtClean="0"/>
              <a:t>조정했는데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느끼기엔 다소 </a:t>
            </a:r>
            <a:r>
              <a:rPr lang="ko-KR" altLang="en-US" dirty="0"/>
              <a:t>잘못된 방식인 것 </a:t>
            </a:r>
            <a:r>
              <a:rPr lang="ko-KR" altLang="en-US" dirty="0" smtClean="0"/>
              <a:t>같</a:t>
            </a:r>
            <a:r>
              <a:rPr lang="ko-KR" altLang="en-US" dirty="0" smtClean="0"/>
              <a:t>습</a:t>
            </a:r>
            <a:r>
              <a:rPr lang="ko-KR" altLang="en-US" dirty="0"/>
              <a:t>니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나중에 세부 항목을 정하는 데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의 앞 부분을 왔다 갔다 하느라 시간이 더 걸린 것 같습니다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등장하는 게임 시설</a:t>
            </a:r>
            <a:r>
              <a:rPr lang="en-US" altLang="ko-KR" b="1" dirty="0"/>
              <a:t>, </a:t>
            </a:r>
            <a:r>
              <a:rPr lang="ko-KR" altLang="en-US" b="1" dirty="0"/>
              <a:t>무기</a:t>
            </a:r>
            <a:r>
              <a:rPr lang="en-US" altLang="ko-KR" b="1" dirty="0"/>
              <a:t>, </a:t>
            </a:r>
            <a:r>
              <a:rPr lang="ko-KR" altLang="en-US" b="1" dirty="0"/>
              <a:t>종족 등의 요소들의 종류와 메커니즘 확립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사실 아직 세부적인 내용이 모자라다고 생각합니다</a:t>
            </a:r>
            <a:r>
              <a:rPr lang="en-US" altLang="ko-KR" dirty="0"/>
              <a:t>. </a:t>
            </a:r>
            <a:r>
              <a:rPr lang="ko-KR" altLang="en-US" dirty="0"/>
              <a:t>무기의 경우</a:t>
            </a:r>
            <a:r>
              <a:rPr lang="en-US" altLang="ko-KR" dirty="0"/>
              <a:t>,</a:t>
            </a:r>
            <a:r>
              <a:rPr lang="ko-KR" altLang="en-US" dirty="0"/>
              <a:t> 종류는 타격 방식으로만 종류를 나눴고 레벨과 발사 방식 </a:t>
            </a:r>
            <a:r>
              <a:rPr lang="en-US" altLang="ko-KR" dirty="0"/>
              <a:t>(</a:t>
            </a:r>
            <a:r>
              <a:rPr lang="ko-KR" altLang="en-US" dirty="0"/>
              <a:t>연발</a:t>
            </a:r>
            <a:r>
              <a:rPr lang="en-US" altLang="ko-KR" dirty="0"/>
              <a:t>, </a:t>
            </a:r>
            <a:r>
              <a:rPr lang="ko-KR" altLang="en-US" dirty="0"/>
              <a:t>단발 등</a:t>
            </a:r>
            <a:r>
              <a:rPr lang="en-US" altLang="ko-KR" dirty="0"/>
              <a:t>) </a:t>
            </a:r>
            <a:r>
              <a:rPr lang="ko-KR" altLang="en-US" dirty="0"/>
              <a:t>은 따로 기술하지는 않았습니다</a:t>
            </a:r>
            <a:r>
              <a:rPr lang="en-US" altLang="ko-KR" dirty="0"/>
              <a:t>. </a:t>
            </a:r>
            <a:r>
              <a:rPr lang="ko-KR" altLang="en-US" dirty="0"/>
              <a:t>각 시설의 특성들은 시스템 문서에 간략하게 적었습니다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항해 중 발생하는 이벤트의 종류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내 이벤트가 장기 이벤트에 따라 변한다는 내용에 따라 맞춰 적으려 했으나 너무 </a:t>
            </a:r>
            <a:r>
              <a:rPr lang="ko-KR" altLang="en-US" dirty="0" smtClean="0"/>
              <a:t>복</a:t>
            </a:r>
            <a:r>
              <a:rPr lang="ko-KR" altLang="en-US" dirty="0"/>
              <a:t>잡</a:t>
            </a:r>
            <a:r>
              <a:rPr lang="ko-KR" altLang="en-US" dirty="0" smtClean="0"/>
              <a:t>한 </a:t>
            </a:r>
            <a:r>
              <a:rPr lang="ko-KR" altLang="en-US" dirty="0"/>
              <a:t>내용이 되어 오히려 시나리오를 파악하기가 </a:t>
            </a:r>
            <a:r>
              <a:rPr lang="ko-KR" altLang="en-US" dirty="0" smtClean="0"/>
              <a:t>어려워서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개요와 함께 공통적인 이벤트만 몇 작성하였습니다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3153-42EF-4888-AA71-F9D7BA8EE4A6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후기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r>
              <a:rPr lang="ko-KR" altLang="en-US" dirty="0"/>
              <a:t>저번 문서보단 훨씬 깔끔해 지고 명확한 내용이 된 것 같다</a:t>
            </a:r>
            <a:r>
              <a:rPr lang="en-US" altLang="ko-KR" dirty="0"/>
              <a:t>. </a:t>
            </a:r>
            <a:r>
              <a:rPr lang="ko-KR" altLang="en-US" dirty="0"/>
              <a:t>그림만 그린 게 아니라 직접 도식화 할 수 있는 내용을 넣으려고 노력했다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여전히 빈 내용이 있다</a:t>
            </a:r>
            <a:r>
              <a:rPr lang="en-US" altLang="ko-KR" dirty="0"/>
              <a:t>. </a:t>
            </a:r>
            <a:r>
              <a:rPr lang="ko-KR" altLang="en-US" dirty="0"/>
              <a:t>그림을 그리느라 수치 제시는 오히려 부족한 부분이 있다</a:t>
            </a:r>
            <a:r>
              <a:rPr lang="en-US" altLang="ko-KR" dirty="0"/>
              <a:t>.</a:t>
            </a:r>
            <a:r>
              <a:rPr lang="ko-KR" altLang="en-US" dirty="0"/>
              <a:t> 게임에 쓰이는 크기는 정의했는데 속도나 시각적 요소같은 자잘한 것은 쓰지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경제 시스템은 시스템에 넣기에는 애매하여 게임 플레이 부분에 넣었는데 문서 구조가 뒤죽박죽이라 한번에 내용을 보기가 힘들다</a:t>
            </a:r>
            <a:r>
              <a:rPr lang="en-US" altLang="ko-KR" dirty="0"/>
              <a:t>. </a:t>
            </a:r>
            <a:r>
              <a:rPr lang="ko-KR" altLang="en-US" dirty="0"/>
              <a:t>인터페이스와 조작 파트도 사실 합칠 수 있는 내용이다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기획서와는 컨셉트 빼곤 완전히 다른 내용을 썼는데</a:t>
            </a:r>
            <a:r>
              <a:rPr lang="en-US" altLang="ko-KR" dirty="0"/>
              <a:t>,</a:t>
            </a:r>
            <a:r>
              <a:rPr lang="ko-KR" altLang="en-US" dirty="0"/>
              <a:t> 쓰다 보니 힘이 빠지는 느낌이 있었다</a:t>
            </a:r>
            <a:r>
              <a:rPr lang="en-US" altLang="ko-KR" dirty="0"/>
              <a:t>. </a:t>
            </a:r>
            <a:r>
              <a:rPr lang="ko-KR" altLang="en-US" dirty="0"/>
              <a:t>사실상 과제를 하나 더 한 셈인데 그래서 결과가 나아질지는 잘 모르겠다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A0FC-D2B5-4F10-8CED-34EC69C72724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6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자료 출처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 </a:t>
            </a:r>
            <a:r>
              <a:rPr lang="en-US" altLang="ko-KR" sz="2000" dirty="0"/>
              <a:t>~</a:t>
            </a:r>
            <a:r>
              <a:rPr lang="ko-KR" altLang="en-US" sz="2000" dirty="0"/>
              <a:t> </a:t>
            </a:r>
            <a:r>
              <a:rPr lang="en-US" altLang="ko-KR" sz="2000" dirty="0"/>
              <a:t>41</a:t>
            </a:r>
            <a:r>
              <a:rPr lang="ko-KR" altLang="en-US" sz="2000" dirty="0"/>
              <a:t> 까지 모든 그림 </a:t>
            </a:r>
            <a:r>
              <a:rPr lang="en-US" altLang="ko-KR" sz="2000" dirty="0"/>
              <a:t>: </a:t>
            </a:r>
            <a:r>
              <a:rPr lang="ko-KR" altLang="en-US" sz="2000" dirty="0"/>
              <a:t>직접 그렸습니다</a:t>
            </a:r>
            <a:r>
              <a:rPr lang="en-US" altLang="ko-KR" sz="2000" dirty="0"/>
              <a:t>. ppt </a:t>
            </a:r>
            <a:r>
              <a:rPr lang="ko-KR" altLang="en-US" sz="2000" dirty="0"/>
              <a:t>파일 슬라이드 노트에 그림 번호가 적혀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이브 온라인 사양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support.eveonline.com/hc/en-us/articles/202748741-System-Requirements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Faster </a:t>
            </a:r>
            <a:r>
              <a:rPr lang="en-US" altLang="ko-KR" sz="2000" smtClean="0"/>
              <a:t>Than Light </a:t>
            </a:r>
            <a:r>
              <a:rPr lang="ko-KR" altLang="en-US" sz="2000" dirty="0" smtClean="0"/>
              <a:t>종족 참고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게임 하면서 직접 확인했습니다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CB82-1C79-4B2F-A630-9906A8BC7FBE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23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3889-4AB9-4570-A0F4-484916B129EF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82396-912B-48A2-B678-67B6BC69F7F1}" type="datetime1">
              <a:rPr lang="ko-KR" altLang="en-US" smtClean="0"/>
              <a:t>2017-12-18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B244-F7CC-4DD7-87E4-370FC7F264CF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진윤성 </a:t>
            </a:r>
            <a:r>
              <a:rPr lang="en-US" altLang="ko-KR" smtClean="0"/>
              <a:t>: 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B89-27E9-41C3-9A91-037908F838C8}" type="datetime1">
              <a:rPr lang="ko-KR" altLang="en-US" smtClean="0"/>
              <a:t>2017-12-18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5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1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7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4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27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28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29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3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4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16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22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23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28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29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30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5A641AB-E619-432E-84C3-B84BB05EC0C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5820</TotalTime>
  <Words>4171</Words>
  <Application>Microsoft Office PowerPoint</Application>
  <PresentationFormat>사용자 지정</PresentationFormat>
  <Paragraphs>1482</Paragraphs>
  <Slides>70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(4)</vt:lpstr>
      <vt:lpstr> 항해 (4)</vt:lpstr>
      <vt:lpstr> 항해 (4)</vt:lpstr>
      <vt:lpstr> 항해 (5)</vt:lpstr>
      <vt:lpstr> 항해 (5)</vt:lpstr>
      <vt:lpstr> 항해 (5)</vt:lpstr>
      <vt:lpstr> 항해 (5)</vt:lpstr>
      <vt:lpstr> 항해 (5)</vt:lpstr>
      <vt:lpstr> 항해 (6)</vt:lpstr>
      <vt:lpstr> 항해 (6)</vt:lpstr>
      <vt:lpstr> 항해 (7)</vt:lpstr>
      <vt:lpstr> 항해 (8)</vt:lpstr>
      <vt:lpstr> 항해 (9)</vt:lpstr>
      <vt:lpstr> 항해 (9)</vt:lpstr>
      <vt:lpstr> 항해 (9)</vt:lpstr>
      <vt:lpstr> 전투</vt:lpstr>
      <vt:lpstr> 전투</vt:lpstr>
      <vt:lpstr> 전투</vt:lpstr>
      <vt:lpstr> 전투</vt:lpstr>
      <vt:lpstr> 교역</vt:lpstr>
      <vt:lpstr>3 마무리</vt:lpstr>
      <vt:lpstr> 추가 계획</vt:lpstr>
      <vt:lpstr> 코멘트</vt:lpstr>
      <vt:lpstr> 후기</vt:lpstr>
      <vt:lpstr> 자료 출처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게임 기획</dc:subject>
  <dc:creator>Iconer J</dc:creator>
  <cp:lastModifiedBy>Iconer</cp:lastModifiedBy>
  <cp:revision>253</cp:revision>
  <cp:lastPrinted>2017-12-18T08:30:32Z</cp:lastPrinted>
  <dcterms:created xsi:type="dcterms:W3CDTF">2017-11-29T02:45:16Z</dcterms:created>
  <dcterms:modified xsi:type="dcterms:W3CDTF">2017-12-18T08:33:31Z</dcterms:modified>
  <cp:category>기획서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